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4" r:id="rId10"/>
    <p:sldId id="267" r:id="rId11"/>
    <p:sldId id="268" r:id="rId12"/>
    <p:sldId id="269" r:id="rId13"/>
  </p:sldIdLst>
  <p:sldSz cx="18288000" cy="10287000"/>
  <p:notesSz cx="6858000" cy="9144000"/>
  <p:embeddedFontLst>
    <p:embeddedFont>
      <p:font typeface="Canva Sans" panose="020B0503030501040103" pitchFamily="34" charset="0"/>
      <p:regular r:id="rId15"/>
    </p:embeddedFont>
    <p:embeddedFont>
      <p:font typeface="HK Grotesk Bold" pitchFamily="2" charset="77"/>
      <p:regular r:id="rId16"/>
      <p:bold r:id="rId17"/>
    </p:embeddedFont>
    <p:embeddedFont>
      <p:font typeface="HK Grotesk Light" pitchFamily="2" charset="77"/>
      <p:regular r:id="rId18"/>
    </p:embeddedFont>
    <p:embeddedFont>
      <p:font typeface="HK Grotesk Semi-Bold" pitchFamily="2" charset="77"/>
      <p:regular r:id="rId19"/>
      <p:bold r:id="rId20"/>
    </p:embeddedFont>
    <p:embeddedFont>
      <p:font typeface="Nunito" pitchFamily="2" charset="77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6" autoAdjust="0"/>
    <p:restoredTop sz="94624" autoAdjust="0"/>
  </p:normalViewPr>
  <p:slideViewPr>
    <p:cSldViewPr>
      <p:cViewPr>
        <p:scale>
          <a:sx n="50" d="100"/>
          <a:sy n="50" d="100"/>
        </p:scale>
        <p:origin x="808" y="8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BB786A-9C28-CB4D-9463-DAAE6FC56A35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1C83CD0-5048-8543-92C8-560177D5503E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Learning material</a:t>
          </a:r>
        </a:p>
      </dgm:t>
    </dgm:pt>
    <dgm:pt modelId="{97902897-E4BE-234C-9C26-32D6805FFC3C}" type="parTrans" cxnId="{0B1041BE-7B56-6243-9CB6-F5FDBCE083E5}">
      <dgm:prSet/>
      <dgm:spPr/>
      <dgm:t>
        <a:bodyPr/>
        <a:lstStyle/>
        <a:p>
          <a:endParaRPr lang="en-GB"/>
        </a:p>
      </dgm:t>
    </dgm:pt>
    <dgm:pt modelId="{D154ED6B-C7CB-D843-8CCE-F0EF99315340}" type="sibTrans" cxnId="{0B1041BE-7B56-6243-9CB6-F5FDBCE083E5}">
      <dgm:prSet/>
      <dgm:spPr/>
      <dgm:t>
        <a:bodyPr/>
        <a:lstStyle/>
        <a:p>
          <a:endParaRPr lang="en-GB"/>
        </a:p>
      </dgm:t>
    </dgm:pt>
    <dgm:pt modelId="{23036556-B9D8-814B-94AB-5F90896BE8AC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Student’s input</a:t>
          </a:r>
        </a:p>
      </dgm:t>
    </dgm:pt>
    <dgm:pt modelId="{DA4AF871-0C92-AB48-A315-421AB514ABA3}" type="parTrans" cxnId="{D96DACB9-7A2A-C141-8D00-AF41ED0C773C}">
      <dgm:prSet/>
      <dgm:spPr/>
      <dgm:t>
        <a:bodyPr/>
        <a:lstStyle/>
        <a:p>
          <a:endParaRPr lang="en-GB"/>
        </a:p>
      </dgm:t>
    </dgm:pt>
    <dgm:pt modelId="{A3B9E6A8-D7C8-6A44-A2BB-4D9482EE6B7A}" type="sibTrans" cxnId="{D96DACB9-7A2A-C141-8D00-AF41ED0C773C}">
      <dgm:prSet/>
      <dgm:spPr/>
      <dgm:t>
        <a:bodyPr/>
        <a:lstStyle/>
        <a:p>
          <a:endParaRPr lang="en-GB"/>
        </a:p>
      </dgm:t>
    </dgm:pt>
    <dgm:pt modelId="{D1899A51-7C94-1E43-A9D5-BBE975E2510E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AI’s feedback</a:t>
          </a:r>
        </a:p>
      </dgm:t>
    </dgm:pt>
    <dgm:pt modelId="{5DC4983B-34EC-0746-BCFF-C20FBA9EAF6A}" type="parTrans" cxnId="{B3C64B4C-7635-2B4B-BCC6-AC58F325CB12}">
      <dgm:prSet/>
      <dgm:spPr/>
      <dgm:t>
        <a:bodyPr/>
        <a:lstStyle/>
        <a:p>
          <a:endParaRPr lang="en-GB"/>
        </a:p>
      </dgm:t>
    </dgm:pt>
    <dgm:pt modelId="{8588CA2F-F028-9A4B-A60C-39C6427B86EA}" type="sibTrans" cxnId="{B3C64B4C-7635-2B4B-BCC6-AC58F325CB12}">
      <dgm:prSet/>
      <dgm:spPr/>
      <dgm:t>
        <a:bodyPr/>
        <a:lstStyle/>
        <a:p>
          <a:endParaRPr lang="en-GB"/>
        </a:p>
      </dgm:t>
    </dgm:pt>
    <dgm:pt modelId="{DEE90D22-10D3-6F4F-8DA2-B055AF25270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Teachers implementing suggestions</a:t>
          </a:r>
        </a:p>
      </dgm:t>
    </dgm:pt>
    <dgm:pt modelId="{744B90F3-F2FF-C041-8B78-73DF0ACAD212}" type="parTrans" cxnId="{C8EC7816-025E-614D-9C21-A8129EDBF44E}">
      <dgm:prSet/>
      <dgm:spPr/>
      <dgm:t>
        <a:bodyPr/>
        <a:lstStyle/>
        <a:p>
          <a:endParaRPr lang="en-GB"/>
        </a:p>
      </dgm:t>
    </dgm:pt>
    <dgm:pt modelId="{E52EE344-BB42-A142-9749-BBA554E9190D}" type="sibTrans" cxnId="{C8EC7816-025E-614D-9C21-A8129EDBF44E}">
      <dgm:prSet/>
      <dgm:spPr/>
      <dgm:t>
        <a:bodyPr/>
        <a:lstStyle/>
        <a:p>
          <a:endParaRPr lang="en-GB"/>
        </a:p>
      </dgm:t>
    </dgm:pt>
    <dgm:pt modelId="{68A9F7DF-23A6-F245-B6D9-B0A5109E558C}" type="pres">
      <dgm:prSet presAssocID="{6CBB786A-9C28-CB4D-9463-DAAE6FC56A35}" presName="Name0" presStyleCnt="0">
        <dgm:presLayoutVars>
          <dgm:dir/>
          <dgm:resizeHandles val="exact"/>
        </dgm:presLayoutVars>
      </dgm:prSet>
      <dgm:spPr/>
    </dgm:pt>
    <dgm:pt modelId="{E8773476-174C-4D48-B189-938F0BDD7EF0}" type="pres">
      <dgm:prSet presAssocID="{6CBB786A-9C28-CB4D-9463-DAAE6FC56A35}" presName="cycle" presStyleCnt="0"/>
      <dgm:spPr/>
    </dgm:pt>
    <dgm:pt modelId="{779ECA72-A4AA-014E-BE34-86D833B82C58}" type="pres">
      <dgm:prSet presAssocID="{21C83CD0-5048-8543-92C8-560177D5503E}" presName="nodeFirstNode" presStyleLbl="node1" presStyleIdx="0" presStyleCnt="4" custScaleX="69552" custScaleY="59639">
        <dgm:presLayoutVars>
          <dgm:bulletEnabled val="1"/>
        </dgm:presLayoutVars>
      </dgm:prSet>
      <dgm:spPr/>
    </dgm:pt>
    <dgm:pt modelId="{BE24AED9-855A-404D-9855-1EDC329D300D}" type="pres">
      <dgm:prSet presAssocID="{D154ED6B-C7CB-D843-8CCE-F0EF99315340}" presName="sibTransFirstNode" presStyleLbl="bgShp" presStyleIdx="0" presStyleCnt="1"/>
      <dgm:spPr/>
    </dgm:pt>
    <dgm:pt modelId="{B93DEE79-3D87-D644-A723-14D89FAFC10E}" type="pres">
      <dgm:prSet presAssocID="{23036556-B9D8-814B-94AB-5F90896BE8AC}" presName="nodeFollowingNodes" presStyleLbl="node1" presStyleIdx="1" presStyleCnt="4" custScaleX="69552" custScaleY="59639">
        <dgm:presLayoutVars>
          <dgm:bulletEnabled val="1"/>
        </dgm:presLayoutVars>
      </dgm:prSet>
      <dgm:spPr/>
    </dgm:pt>
    <dgm:pt modelId="{A6D68F63-79B3-A04F-8A1B-3D26CB53408C}" type="pres">
      <dgm:prSet presAssocID="{D1899A51-7C94-1E43-A9D5-BBE975E2510E}" presName="nodeFollowingNodes" presStyleLbl="node1" presStyleIdx="2" presStyleCnt="4" custScaleX="69552" custScaleY="59639">
        <dgm:presLayoutVars>
          <dgm:bulletEnabled val="1"/>
        </dgm:presLayoutVars>
      </dgm:prSet>
      <dgm:spPr/>
    </dgm:pt>
    <dgm:pt modelId="{9CD9D292-CC35-1F4B-B238-2EEA9987343B}" type="pres">
      <dgm:prSet presAssocID="{DEE90D22-10D3-6F4F-8DA2-B055AF252703}" presName="nodeFollowingNodes" presStyleLbl="node1" presStyleIdx="3" presStyleCnt="4" custScaleX="69552" custScaleY="59639">
        <dgm:presLayoutVars>
          <dgm:bulletEnabled val="1"/>
        </dgm:presLayoutVars>
      </dgm:prSet>
      <dgm:spPr/>
    </dgm:pt>
  </dgm:ptLst>
  <dgm:cxnLst>
    <dgm:cxn modelId="{C8EC7816-025E-614D-9C21-A8129EDBF44E}" srcId="{6CBB786A-9C28-CB4D-9463-DAAE6FC56A35}" destId="{DEE90D22-10D3-6F4F-8DA2-B055AF252703}" srcOrd="3" destOrd="0" parTransId="{744B90F3-F2FF-C041-8B78-73DF0ACAD212}" sibTransId="{E52EE344-BB42-A142-9749-BBA554E9190D}"/>
    <dgm:cxn modelId="{B3C64B4C-7635-2B4B-BCC6-AC58F325CB12}" srcId="{6CBB786A-9C28-CB4D-9463-DAAE6FC56A35}" destId="{D1899A51-7C94-1E43-A9D5-BBE975E2510E}" srcOrd="2" destOrd="0" parTransId="{5DC4983B-34EC-0746-BCFF-C20FBA9EAF6A}" sibTransId="{8588CA2F-F028-9A4B-A60C-39C6427B86EA}"/>
    <dgm:cxn modelId="{707D0564-7A7E-AD43-BAAC-E01F251FAB6F}" type="presOf" srcId="{6CBB786A-9C28-CB4D-9463-DAAE6FC56A35}" destId="{68A9F7DF-23A6-F245-B6D9-B0A5109E558C}" srcOrd="0" destOrd="0" presId="urn:microsoft.com/office/officeart/2005/8/layout/cycle3"/>
    <dgm:cxn modelId="{BDB16E79-FE02-514E-8D2F-3A41F30F575E}" type="presOf" srcId="{D154ED6B-C7CB-D843-8CCE-F0EF99315340}" destId="{BE24AED9-855A-404D-9855-1EDC329D300D}" srcOrd="0" destOrd="0" presId="urn:microsoft.com/office/officeart/2005/8/layout/cycle3"/>
    <dgm:cxn modelId="{2F819698-4AEB-8244-B355-E5C3E9287BBE}" type="presOf" srcId="{D1899A51-7C94-1E43-A9D5-BBE975E2510E}" destId="{A6D68F63-79B3-A04F-8A1B-3D26CB53408C}" srcOrd="0" destOrd="0" presId="urn:microsoft.com/office/officeart/2005/8/layout/cycle3"/>
    <dgm:cxn modelId="{9D9F579E-F6BE-0546-A4EA-90E1204A6D4A}" type="presOf" srcId="{DEE90D22-10D3-6F4F-8DA2-B055AF252703}" destId="{9CD9D292-CC35-1F4B-B238-2EEA9987343B}" srcOrd="0" destOrd="0" presId="urn:microsoft.com/office/officeart/2005/8/layout/cycle3"/>
    <dgm:cxn modelId="{071FE6AF-799F-2B47-B06C-1EB8159C80B3}" type="presOf" srcId="{23036556-B9D8-814B-94AB-5F90896BE8AC}" destId="{B93DEE79-3D87-D644-A723-14D89FAFC10E}" srcOrd="0" destOrd="0" presId="urn:microsoft.com/office/officeart/2005/8/layout/cycle3"/>
    <dgm:cxn modelId="{D96DACB9-7A2A-C141-8D00-AF41ED0C773C}" srcId="{6CBB786A-9C28-CB4D-9463-DAAE6FC56A35}" destId="{23036556-B9D8-814B-94AB-5F90896BE8AC}" srcOrd="1" destOrd="0" parTransId="{DA4AF871-0C92-AB48-A315-421AB514ABA3}" sibTransId="{A3B9E6A8-D7C8-6A44-A2BB-4D9482EE6B7A}"/>
    <dgm:cxn modelId="{0B1041BE-7B56-6243-9CB6-F5FDBCE083E5}" srcId="{6CBB786A-9C28-CB4D-9463-DAAE6FC56A35}" destId="{21C83CD0-5048-8543-92C8-560177D5503E}" srcOrd="0" destOrd="0" parTransId="{97902897-E4BE-234C-9C26-32D6805FFC3C}" sibTransId="{D154ED6B-C7CB-D843-8CCE-F0EF99315340}"/>
    <dgm:cxn modelId="{21347BDC-BC2A-354C-93BE-242C32D6EF98}" type="presOf" srcId="{21C83CD0-5048-8543-92C8-560177D5503E}" destId="{779ECA72-A4AA-014E-BE34-86D833B82C58}" srcOrd="0" destOrd="0" presId="urn:microsoft.com/office/officeart/2005/8/layout/cycle3"/>
    <dgm:cxn modelId="{98EBFDDE-586E-5040-8A96-C58E1D38EEC1}" type="presParOf" srcId="{68A9F7DF-23A6-F245-B6D9-B0A5109E558C}" destId="{E8773476-174C-4D48-B189-938F0BDD7EF0}" srcOrd="0" destOrd="0" presId="urn:microsoft.com/office/officeart/2005/8/layout/cycle3"/>
    <dgm:cxn modelId="{618DB681-BB99-1149-8658-AE19FEF47BC7}" type="presParOf" srcId="{E8773476-174C-4D48-B189-938F0BDD7EF0}" destId="{779ECA72-A4AA-014E-BE34-86D833B82C58}" srcOrd="0" destOrd="0" presId="urn:microsoft.com/office/officeart/2005/8/layout/cycle3"/>
    <dgm:cxn modelId="{AE5E9B1E-7011-EA44-9F96-E9C9E67FD5C6}" type="presParOf" srcId="{E8773476-174C-4D48-B189-938F0BDD7EF0}" destId="{BE24AED9-855A-404D-9855-1EDC329D300D}" srcOrd="1" destOrd="0" presId="urn:microsoft.com/office/officeart/2005/8/layout/cycle3"/>
    <dgm:cxn modelId="{A058BFC7-8B9F-B64C-8416-717909D7806C}" type="presParOf" srcId="{E8773476-174C-4D48-B189-938F0BDD7EF0}" destId="{B93DEE79-3D87-D644-A723-14D89FAFC10E}" srcOrd="2" destOrd="0" presId="urn:microsoft.com/office/officeart/2005/8/layout/cycle3"/>
    <dgm:cxn modelId="{3E9030F0-3C22-744C-A8F0-DA23A83E35E9}" type="presParOf" srcId="{E8773476-174C-4D48-B189-938F0BDD7EF0}" destId="{A6D68F63-79B3-A04F-8A1B-3D26CB53408C}" srcOrd="3" destOrd="0" presId="urn:microsoft.com/office/officeart/2005/8/layout/cycle3"/>
    <dgm:cxn modelId="{CC3AB5E3-1F7E-DE4E-91FD-59F5F372C7E4}" type="presParOf" srcId="{E8773476-174C-4D48-B189-938F0BDD7EF0}" destId="{9CD9D292-CC35-1F4B-B238-2EEA9987343B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4AED9-855A-404D-9855-1EDC329D300D}">
      <dsp:nvSpPr>
        <dsp:cNvPr id="0" name=""/>
        <dsp:cNvSpPr/>
      </dsp:nvSpPr>
      <dsp:spPr>
        <a:xfrm>
          <a:off x="1570431" y="1019268"/>
          <a:ext cx="8060537" cy="8060537"/>
        </a:xfrm>
        <a:prstGeom prst="circularArrow">
          <a:avLst>
            <a:gd name="adj1" fmla="val 4668"/>
            <a:gd name="adj2" fmla="val 272909"/>
            <a:gd name="adj3" fmla="val 13886573"/>
            <a:gd name="adj4" fmla="val 1735386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ECA72-A4AA-014E-BE34-86D833B82C58}">
      <dsp:nvSpPr>
        <dsp:cNvPr id="0" name=""/>
        <dsp:cNvSpPr/>
      </dsp:nvSpPr>
      <dsp:spPr>
        <a:xfrm>
          <a:off x="3719572" y="1118872"/>
          <a:ext cx="3762255" cy="1613017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Learning material</a:t>
          </a:r>
        </a:p>
      </dsp:txBody>
      <dsp:txXfrm>
        <a:off x="3798313" y="1197613"/>
        <a:ext cx="3604773" cy="1455535"/>
      </dsp:txXfrm>
    </dsp:sp>
    <dsp:sp modelId="{B93DEE79-3D87-D644-A723-14D89FAFC10E}">
      <dsp:nvSpPr>
        <dsp:cNvPr id="0" name=""/>
        <dsp:cNvSpPr/>
      </dsp:nvSpPr>
      <dsp:spPr>
        <a:xfrm>
          <a:off x="6613840" y="4013141"/>
          <a:ext cx="3762255" cy="1613017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Student’s input</a:t>
          </a:r>
        </a:p>
      </dsp:txBody>
      <dsp:txXfrm>
        <a:off x="6692581" y="4091882"/>
        <a:ext cx="3604773" cy="1455535"/>
      </dsp:txXfrm>
    </dsp:sp>
    <dsp:sp modelId="{A6D68F63-79B3-A04F-8A1B-3D26CB53408C}">
      <dsp:nvSpPr>
        <dsp:cNvPr id="0" name=""/>
        <dsp:cNvSpPr/>
      </dsp:nvSpPr>
      <dsp:spPr>
        <a:xfrm>
          <a:off x="3719572" y="6907409"/>
          <a:ext cx="3762255" cy="1613017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AI’s feedback</a:t>
          </a:r>
        </a:p>
      </dsp:txBody>
      <dsp:txXfrm>
        <a:off x="3798313" y="6986150"/>
        <a:ext cx="3604773" cy="1455535"/>
      </dsp:txXfrm>
    </dsp:sp>
    <dsp:sp modelId="{9CD9D292-CC35-1F4B-B238-2EEA9987343B}">
      <dsp:nvSpPr>
        <dsp:cNvPr id="0" name=""/>
        <dsp:cNvSpPr/>
      </dsp:nvSpPr>
      <dsp:spPr>
        <a:xfrm>
          <a:off x="825303" y="4013141"/>
          <a:ext cx="3762255" cy="1613017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Teachers implementing suggestions</a:t>
          </a:r>
        </a:p>
      </dsp:txBody>
      <dsp:txXfrm>
        <a:off x="904044" y="4091882"/>
        <a:ext cx="3604773" cy="1455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D1DC5-3E02-BD48-BA76-4237F32854B0}" type="datetimeFigureOut">
              <a:rPr lang="en-DE" smtClean="0"/>
              <a:t>04.04.24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9D2C7-7C3E-E945-BC10-68BC07105F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854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2226-5926-D74D-8ECC-B5BB222E93F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903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8173" y="3771698"/>
            <a:ext cx="13719646" cy="5486602"/>
          </a:xfrm>
          <a:custGeom>
            <a:avLst/>
            <a:gdLst/>
            <a:ahLst/>
            <a:cxnLst/>
            <a:rect l="l" t="t" r="r" b="b"/>
            <a:pathLst>
              <a:path w="13719646" h="5486602">
                <a:moveTo>
                  <a:pt x="0" y="0"/>
                </a:moveTo>
                <a:lnTo>
                  <a:pt x="13719645" y="0"/>
                </a:lnTo>
                <a:lnTo>
                  <a:pt x="13719645" y="5486602"/>
                </a:lnTo>
                <a:lnTo>
                  <a:pt x="0" y="5486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9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6177818" y="1126104"/>
            <a:ext cx="1081482" cy="8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 spc="-64" dirty="0">
                <a:solidFill>
                  <a:srgbClr val="FFFFFF"/>
                </a:solidFill>
                <a:latin typeface="HK Grotesk Semi-Bold"/>
              </a:rPr>
              <a:t>01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58173" y="1815331"/>
            <a:ext cx="13371655" cy="1423267"/>
            <a:chOff x="0" y="425083"/>
            <a:chExt cx="17828873" cy="1897689"/>
          </a:xfrm>
        </p:grpSpPr>
        <p:sp>
          <p:nvSpPr>
            <p:cNvPr id="5" name="TextBox 5"/>
            <p:cNvSpPr txBox="1"/>
            <p:nvPr/>
          </p:nvSpPr>
          <p:spPr>
            <a:xfrm>
              <a:off x="0" y="425083"/>
              <a:ext cx="17828873" cy="71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308"/>
                </a:lnSpc>
                <a:spcBef>
                  <a:spcPct val="0"/>
                </a:spcBef>
              </a:pPr>
              <a:r>
                <a:rPr lang="en-US" sz="3314">
                  <a:solidFill>
                    <a:srgbClr val="FFFFFF"/>
                  </a:solidFill>
                  <a:latin typeface="HK Grotesk Semi-Bold"/>
                </a:rPr>
                <a:t>Knowledge and skill trends of 15- year-old students in Germany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49172"/>
              <a:ext cx="17828873" cy="97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just">
                <a:lnSpc>
                  <a:spcPts val="2891"/>
                </a:lnSpc>
                <a:buFontTx/>
                <a:buChar char="-"/>
              </a:pPr>
              <a:r>
                <a:rPr lang="en-US" sz="2065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2022 PISA results - significant decline across mathematics, reading, and science compared to 2018</a:t>
              </a:r>
            </a:p>
            <a:p>
              <a:pPr marL="342900" lvl="0" indent="-342900" algn="just">
                <a:lnSpc>
                  <a:spcPts val="2891"/>
                </a:lnSpc>
                <a:buFontTx/>
                <a:buChar char="-"/>
              </a:pPr>
              <a:r>
                <a:rPr lang="en-US" sz="2065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lowest scores recorded in all three subjects.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58173" y="9334625"/>
            <a:ext cx="3852862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Source: PISA Study 2022, OECD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17871" y="9617200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80D8A4-B5DC-C904-8F12-B56AC4C06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12700"/>
            <a:ext cx="18285205" cy="102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1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C163BE-98F6-CC91-B110-19D37D86E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40" y="-12699"/>
            <a:ext cx="18360000" cy="102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3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lack and white questionnaire&#10;&#10;Description automatically generated">
            <a:extLst>
              <a:ext uri="{FF2B5EF4-FFF2-40B4-BE49-F238E27FC236}">
                <a16:creationId xmlns:a16="http://schemas.microsoft.com/office/drawing/2014/main" id="{AF700100-6CAA-66B2-C669-99DF146E9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2135"/>
            <a:ext cx="15878294" cy="102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8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8173" y="3944617"/>
            <a:ext cx="13719646" cy="5313683"/>
          </a:xfrm>
          <a:custGeom>
            <a:avLst/>
            <a:gdLst/>
            <a:ahLst/>
            <a:cxnLst/>
            <a:rect l="l" t="t" r="r" b="b"/>
            <a:pathLst>
              <a:path w="13719646" h="5313683">
                <a:moveTo>
                  <a:pt x="0" y="0"/>
                </a:moveTo>
                <a:lnTo>
                  <a:pt x="13719645" y="0"/>
                </a:lnTo>
                <a:lnTo>
                  <a:pt x="13719645" y="5313683"/>
                </a:lnTo>
                <a:lnTo>
                  <a:pt x="0" y="5313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6" b="-1016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6177818" y="1126104"/>
            <a:ext cx="1081482" cy="8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 spc="-64" dirty="0">
                <a:solidFill>
                  <a:srgbClr val="FFFFFF"/>
                </a:solidFill>
                <a:latin typeface="HK Grotesk Semi-Bold"/>
              </a:rPr>
              <a:t>02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48648" y="1453381"/>
            <a:ext cx="13371655" cy="1795164"/>
            <a:chOff x="0" y="425083"/>
            <a:chExt cx="17828873" cy="2393552"/>
          </a:xfrm>
        </p:grpSpPr>
        <p:sp>
          <p:nvSpPr>
            <p:cNvPr id="5" name="TextBox 5"/>
            <p:cNvSpPr txBox="1"/>
            <p:nvPr/>
          </p:nvSpPr>
          <p:spPr>
            <a:xfrm>
              <a:off x="0" y="425083"/>
              <a:ext cx="17828873" cy="71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308"/>
                </a:lnSpc>
                <a:spcBef>
                  <a:spcPct val="0"/>
                </a:spcBef>
              </a:pPr>
              <a:r>
                <a:rPr lang="en-US" sz="3314">
                  <a:solidFill>
                    <a:srgbClr val="FFFFFF"/>
                  </a:solidFill>
                  <a:latin typeface="HK Grotesk Semi-Bold"/>
                </a:rPr>
                <a:t>Socio-economic divides and Immigration Background Disparities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49172"/>
              <a:ext cx="17828873" cy="1469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just">
                <a:lnSpc>
                  <a:spcPts val="2891"/>
                </a:lnSpc>
                <a:buFontTx/>
                <a:buChar char="-"/>
              </a:pPr>
              <a:r>
                <a:rPr lang="en-US" sz="2065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Socio-economic status and immigration background significant influence</a:t>
              </a:r>
            </a:p>
            <a:p>
              <a:pPr marL="342900" lvl="0" indent="-342900" algn="just">
                <a:lnSpc>
                  <a:spcPts val="2891"/>
                </a:lnSpc>
                <a:buFontTx/>
                <a:buChar char="-"/>
              </a:pPr>
              <a:r>
                <a:rPr lang="en-US" sz="2065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Advantaged students outperforming disadvantaged</a:t>
              </a:r>
            </a:p>
            <a:p>
              <a:pPr marL="342900" lvl="0" indent="-342900" algn="just">
                <a:lnSpc>
                  <a:spcPts val="2891"/>
                </a:lnSpc>
                <a:buFontTx/>
                <a:buChar char="-"/>
              </a:pPr>
              <a:r>
                <a:rPr lang="en-US" sz="2065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Immigrant students demonstrating lower performance levels (after adjusting for socio-economic factor)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58173" y="9334625"/>
            <a:ext cx="3852862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Source: PISA Study 2022, OECD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71380" y="-350385"/>
            <a:ext cx="7147204" cy="11008572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028700" y="1423739"/>
            <a:ext cx="10012814" cy="7439521"/>
          </a:xfrm>
          <a:custGeom>
            <a:avLst/>
            <a:gdLst/>
            <a:ahLst/>
            <a:cxnLst/>
            <a:rect l="l" t="t" r="r" b="b"/>
            <a:pathLst>
              <a:path w="10012814" h="7439521">
                <a:moveTo>
                  <a:pt x="0" y="0"/>
                </a:moveTo>
                <a:lnTo>
                  <a:pt x="10012814" y="0"/>
                </a:lnTo>
                <a:lnTo>
                  <a:pt x="10012814" y="7439522"/>
                </a:lnTo>
                <a:lnTo>
                  <a:pt x="0" y="743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4" name="Group 4"/>
          <p:cNvGrpSpPr/>
          <p:nvPr/>
        </p:nvGrpSpPr>
        <p:grpSpPr>
          <a:xfrm>
            <a:off x="11571380" y="1071563"/>
            <a:ext cx="5687920" cy="4948338"/>
            <a:chOff x="0" y="57150"/>
            <a:chExt cx="7583893" cy="6597783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7583893" cy="3608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7039"/>
                </a:lnSpc>
              </a:pPr>
              <a:r>
                <a:rPr lang="en-US" sz="6399" spc="959">
                  <a:solidFill>
                    <a:srgbClr val="FFFFFF"/>
                  </a:solidFill>
                  <a:latin typeface="HK Grotesk Bold"/>
                </a:rPr>
                <a:t>TEACHER SHORTAGE  GERMANY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66800" y="4213923"/>
              <a:ext cx="6517093" cy="244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625"/>
                </a:lnSpc>
                <a:buFontTx/>
                <a:buChar char="-"/>
              </a:pPr>
              <a:r>
                <a:rPr lang="en-US" sz="2589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Anticipated teacher shortages escalating </a:t>
              </a:r>
            </a:p>
            <a:p>
              <a:pPr marL="457200" lvl="0" indent="-457200">
                <a:lnSpc>
                  <a:spcPts val="3625"/>
                </a:lnSpc>
                <a:buFontTx/>
                <a:buChar char="-"/>
              </a:pPr>
              <a:r>
                <a:rPr lang="en-US" sz="2589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widening gap between demand and available educators.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177818" y="8398926"/>
            <a:ext cx="1081482" cy="8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 spc="-64" dirty="0">
                <a:solidFill>
                  <a:srgbClr val="FFFFFF"/>
                </a:solidFill>
                <a:latin typeface="HK Grotesk Semi-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33357"/>
            <a:ext cx="16230600" cy="4906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 spc="-96">
                <a:solidFill>
                  <a:srgbClr val="FFFFFF"/>
                </a:solidFill>
                <a:latin typeface="HK Grotesk Bold"/>
              </a:rPr>
              <a:t>Our Goal:</a:t>
            </a:r>
          </a:p>
          <a:p>
            <a:pPr>
              <a:lnSpc>
                <a:spcPts val="9350"/>
              </a:lnSpc>
            </a:pPr>
            <a:r>
              <a:rPr lang="en-US" sz="8500" spc="-85">
                <a:solidFill>
                  <a:srgbClr val="FFFFFF"/>
                </a:solidFill>
                <a:latin typeface="HK Grotesk Bold"/>
              </a:rPr>
              <a:t>Empowering Every Student and Teacher by utilising generative AI in Education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4E468-ED95-3AC1-C2AF-0AF803DD1B81}"/>
              </a:ext>
            </a:extLst>
          </p:cNvPr>
          <p:cNvSpPr txBox="1"/>
          <p:nvPr/>
        </p:nvSpPr>
        <p:spPr>
          <a:xfrm>
            <a:off x="16177818" y="1126104"/>
            <a:ext cx="1081482" cy="8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 spc="-64" dirty="0">
                <a:solidFill>
                  <a:srgbClr val="FFFFFF"/>
                </a:solidFill>
                <a:latin typeface="HK Grotesk Semi-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363200" y="-360786"/>
            <a:ext cx="8361780" cy="11008572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DE" dirty="0"/>
          </a:p>
        </p:txBody>
      </p:sp>
      <p:grpSp>
        <p:nvGrpSpPr>
          <p:cNvPr id="4" name="Group 4"/>
          <p:cNvGrpSpPr/>
          <p:nvPr/>
        </p:nvGrpSpPr>
        <p:grpSpPr>
          <a:xfrm>
            <a:off x="11571380" y="1071563"/>
            <a:ext cx="5687920" cy="2770521"/>
            <a:chOff x="0" y="57151"/>
            <a:chExt cx="7583893" cy="2127297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1"/>
              <a:ext cx="7583893" cy="208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039"/>
                </a:lnSpc>
              </a:pPr>
              <a:r>
                <a:rPr lang="en-GB" sz="6600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S</a:t>
              </a:r>
              <a:r>
                <a:rPr lang="en-GB" sz="6600" dirty="0">
                  <a:solidFill>
                    <a:schemeClr val="bg1"/>
                  </a:solidFill>
                  <a:effectLst/>
                  <a:latin typeface="Helvetica Neue" panose="02000503000000020004" pitchFamily="2" charset="0"/>
                </a:rPr>
                <a:t>olutions </a:t>
              </a:r>
              <a:r>
                <a:rPr lang="en-GB" sz="6600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A</a:t>
              </a:r>
              <a:r>
                <a:rPr lang="en-GB" sz="6600" dirty="0">
                  <a:solidFill>
                    <a:schemeClr val="bg1"/>
                  </a:solidFill>
                  <a:effectLst/>
                  <a:latin typeface="Helvetica Neue" panose="02000503000000020004" pitchFamily="2" charset="0"/>
                </a:rPr>
                <a:t>rchitecture</a:t>
              </a:r>
            </a:p>
            <a:p>
              <a:pPr algn="r">
                <a:lnSpc>
                  <a:spcPts val="7039"/>
                </a:lnSpc>
              </a:pPr>
              <a:endParaRPr lang="en-US" sz="6399" u="none" spc="959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66800" y="1842177"/>
              <a:ext cx="6517093" cy="342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625"/>
                </a:lnSpc>
              </a:pPr>
              <a:endParaRPr lang="en-US" sz="2589" u="none" dirty="0">
                <a:solidFill>
                  <a:srgbClr val="FFFFFF">
                    <a:alpha val="69804"/>
                  </a:srgbClr>
                </a:solidFill>
                <a:latin typeface="HK Grotesk Ligh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177818" y="8398926"/>
            <a:ext cx="1081482" cy="8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 spc="-64" dirty="0">
                <a:solidFill>
                  <a:srgbClr val="FFFFFF"/>
                </a:solidFill>
                <a:latin typeface="HK Grotesk Semi-Bold"/>
              </a:rPr>
              <a:t>05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3DC991C-2FA6-C425-5F43-207199B6BC81}"/>
              </a:ext>
            </a:extLst>
          </p:cNvPr>
          <p:cNvGraphicFramePr/>
          <p:nvPr/>
        </p:nvGraphicFramePr>
        <p:xfrm>
          <a:off x="-301640" y="323850"/>
          <a:ext cx="11201400" cy="963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6">
            <a:extLst>
              <a:ext uri="{FF2B5EF4-FFF2-40B4-BE49-F238E27FC236}">
                <a16:creationId xmlns:a16="http://schemas.microsoft.com/office/drawing/2014/main" id="{41B7361E-7986-761A-09E2-60A39AD8C15E}"/>
              </a:ext>
            </a:extLst>
          </p:cNvPr>
          <p:cNvSpPr txBox="1"/>
          <p:nvPr/>
        </p:nvSpPr>
        <p:spPr>
          <a:xfrm>
            <a:off x="12371480" y="4189142"/>
            <a:ext cx="4887820" cy="3215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3625"/>
              </a:lnSpc>
              <a:buFontTx/>
              <a:buChar char="-"/>
            </a:pPr>
            <a:r>
              <a:rPr lang="en-US" sz="2589" dirty="0">
                <a:solidFill>
                  <a:srgbClr val="FFFFFF">
                    <a:alpha val="69804"/>
                  </a:srgbClr>
                </a:solidFill>
                <a:latin typeface="HK Grotesk Light"/>
              </a:rPr>
              <a:t>Seamless flow of data</a:t>
            </a:r>
          </a:p>
          <a:p>
            <a:pPr marL="457200" lvl="0" indent="-457200">
              <a:lnSpc>
                <a:spcPts val="3625"/>
              </a:lnSpc>
              <a:buFontTx/>
              <a:buChar char="-"/>
            </a:pPr>
            <a:r>
              <a:rPr lang="en-US" sz="2589" dirty="0">
                <a:solidFill>
                  <a:srgbClr val="FFFFFF">
                    <a:alpha val="69804"/>
                  </a:srgbClr>
                </a:solidFill>
                <a:latin typeface="HK Grotesk Light"/>
              </a:rPr>
              <a:t>AI-driven infrastructure</a:t>
            </a:r>
          </a:p>
          <a:p>
            <a:pPr marL="457200" lvl="0" indent="-457200">
              <a:lnSpc>
                <a:spcPts val="3625"/>
              </a:lnSpc>
              <a:buFontTx/>
              <a:buChar char="-"/>
            </a:pPr>
            <a:r>
              <a:rPr lang="en-US" sz="2589" dirty="0">
                <a:solidFill>
                  <a:srgbClr val="FFFFFF">
                    <a:alpha val="69804"/>
                  </a:srgbClr>
                </a:solidFill>
                <a:latin typeface="HK Grotesk Light"/>
              </a:rPr>
              <a:t>Evidence-Based Decision Making</a:t>
            </a:r>
          </a:p>
          <a:p>
            <a:pPr marL="457200" lvl="0" indent="-457200">
              <a:lnSpc>
                <a:spcPts val="3625"/>
              </a:lnSpc>
              <a:buFontTx/>
              <a:buChar char="-"/>
            </a:pPr>
            <a:r>
              <a:rPr lang="en-US" sz="2589" dirty="0">
                <a:solidFill>
                  <a:srgbClr val="FFFFFF">
                    <a:alpha val="69804"/>
                  </a:srgbClr>
                </a:solidFill>
                <a:latin typeface="HK Grotesk Light"/>
              </a:rPr>
              <a:t>Generating actionable insights</a:t>
            </a:r>
          </a:p>
          <a:p>
            <a:pPr marL="457200" lvl="0" indent="-457200">
              <a:lnSpc>
                <a:spcPts val="3625"/>
              </a:lnSpc>
              <a:buFontTx/>
              <a:buChar char="-"/>
            </a:pPr>
            <a:r>
              <a:rPr lang="en-US" sz="2589" dirty="0">
                <a:solidFill>
                  <a:srgbClr val="FFFFFF">
                    <a:alpha val="69804"/>
                  </a:srgbClr>
                </a:solidFill>
                <a:latin typeface="HK Grotesk Light"/>
              </a:rPr>
              <a:t>Foster continuous improvement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student.mp4">
            <a:hlinkClick r:id="" action="ppaction://media"/>
            <a:extLst>
              <a:ext uri="{FF2B5EF4-FFF2-40B4-BE49-F238E27FC236}">
                <a16:creationId xmlns:a16="http://schemas.microsoft.com/office/drawing/2014/main" id="{A6A931B5-FF9C-9D82-1959-0F9227918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8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571380" y="1028700"/>
            <a:ext cx="5687920" cy="6021078"/>
            <a:chOff x="0" y="0"/>
            <a:chExt cx="7583893" cy="8028104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7583893" cy="3608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7039"/>
                </a:lnSpc>
              </a:pPr>
              <a:r>
                <a:rPr lang="en-US" sz="6399" spc="959">
                  <a:solidFill>
                    <a:srgbClr val="FFFFFF"/>
                  </a:solidFill>
                  <a:latin typeface="HK Grotesk Bold"/>
                </a:rPr>
                <a:t>TEACHER SHORTAGE  GERMANY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66800" y="4213923"/>
              <a:ext cx="6517093" cy="360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625"/>
                </a:lnSpc>
              </a:pPr>
              <a:r>
                <a:rPr lang="en-US" sz="2589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Anticipated teacher shortages in Germany are projected to escalate steadily until the 2035/36 school year, with estimates suggesting a widening gap between demand and available educators.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77818" y="8398926"/>
            <a:ext cx="1081482" cy="8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 spc="-64">
                <a:solidFill>
                  <a:srgbClr val="FFFFFF"/>
                </a:solidFill>
                <a:latin typeface="HK Grotesk Semi-Bold"/>
              </a:rPr>
              <a:t>07</a:t>
            </a:r>
          </a:p>
        </p:txBody>
      </p:sp>
      <p:pic>
        <p:nvPicPr>
          <p:cNvPr id="7" name="demo-teacher.mp4">
            <a:hlinkClick r:id="" action="ppaction://media"/>
            <a:extLst>
              <a:ext uri="{FF2B5EF4-FFF2-40B4-BE49-F238E27FC236}">
                <a16:creationId xmlns:a16="http://schemas.microsoft.com/office/drawing/2014/main" id="{E62DDC20-3C90-83E6-C6A6-1672B1FCD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869598"/>
            <a:ext cx="18288000" cy="6417402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DE" dirty="0"/>
          </a:p>
        </p:txBody>
      </p:sp>
      <p:sp>
        <p:nvSpPr>
          <p:cNvPr id="3" name="TextBox 3"/>
          <p:cNvSpPr txBox="1"/>
          <p:nvPr/>
        </p:nvSpPr>
        <p:spPr>
          <a:xfrm>
            <a:off x="9476825" y="1085850"/>
            <a:ext cx="7782475" cy="91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039"/>
              </a:lnSpc>
            </a:pPr>
            <a:r>
              <a:rPr lang="en-US" sz="6399" u="none" spc="959" dirty="0">
                <a:solidFill>
                  <a:srgbClr val="000000"/>
                </a:solidFill>
                <a:latin typeface="HK Grotesk Bold"/>
              </a:rPr>
              <a:t>Outlook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43000"/>
            <a:ext cx="1081482" cy="8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6400" spc="-64" dirty="0">
                <a:solidFill>
                  <a:srgbClr val="000000"/>
                </a:solidFill>
                <a:latin typeface="HK Grotesk Semi-Bold"/>
              </a:rPr>
              <a:t>08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442012"/>
            <a:ext cx="16230600" cy="4831648"/>
            <a:chOff x="0" y="-57151"/>
            <a:chExt cx="21640800" cy="6442197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1"/>
              <a:ext cx="21640800" cy="1223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280"/>
                </a:lnSpc>
                <a:spcBef>
                  <a:spcPct val="0"/>
                </a:spcBef>
              </a:pPr>
              <a:r>
                <a:rPr lang="en-US" sz="5600" dirty="0">
                  <a:solidFill>
                    <a:srgbClr val="FFFFFF"/>
                  </a:solidFill>
                  <a:latin typeface="HK Grotesk Semi-Bold"/>
                </a:rPr>
                <a:t>P</a:t>
              </a:r>
              <a:r>
                <a:rPr lang="en-US" sz="5600" u="none" dirty="0">
                  <a:solidFill>
                    <a:srgbClr val="FFFFFF"/>
                  </a:solidFill>
                  <a:latin typeface="HK Grotesk Semi-Bold"/>
                </a:rPr>
                <a:t>ersonalization through Generative AI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65838"/>
              <a:ext cx="21640800" cy="64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800" u="none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AI creating improved learning materials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0614"/>
              <a:ext cx="21640800" cy="1223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280"/>
                </a:lnSpc>
                <a:spcBef>
                  <a:spcPct val="0"/>
                </a:spcBef>
              </a:pPr>
              <a:r>
                <a:rPr lang="en-US" sz="5600" u="none" dirty="0">
                  <a:solidFill>
                    <a:srgbClr val="FFFFFF"/>
                  </a:solidFill>
                  <a:latin typeface="HK Grotesk Semi-Bold"/>
                </a:rPr>
                <a:t>Including broader range of resources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418377"/>
              <a:ext cx="21640800" cy="1223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280"/>
                </a:lnSpc>
                <a:spcBef>
                  <a:spcPct val="0"/>
                </a:spcBef>
              </a:pPr>
              <a:r>
                <a:rPr lang="en-US" sz="5600" u="none" dirty="0">
                  <a:solidFill>
                    <a:srgbClr val="FFFFFF"/>
                  </a:solidFill>
                  <a:latin typeface="HK Grotesk Semi-Bold"/>
                </a:rPr>
                <a:t>Utilizing platform-wide data 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03602"/>
              <a:ext cx="21640800" cy="64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800" u="none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Including selected </a:t>
              </a:r>
              <a:r>
                <a:rPr lang="en-US" sz="2800" u="none" dirty="0" err="1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Youtube</a:t>
              </a:r>
              <a:r>
                <a:rPr lang="en-US" sz="2800" u="none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 channels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741365"/>
              <a:ext cx="21640800" cy="64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800" u="none" dirty="0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Improving learning material on a platform-wide scale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53385" y="8525977"/>
            <a:ext cx="7405915" cy="74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671"/>
              </a:lnSpc>
            </a:pPr>
            <a:r>
              <a:rPr lang="en-US" sz="5155" u="none" spc="773" dirty="0">
                <a:solidFill>
                  <a:srgbClr val="FFFFFF"/>
                </a:solidFill>
                <a:latin typeface="HK Grotesk Bold"/>
              </a:rPr>
              <a:t>Meet us at table 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7946059"/>
            <a:ext cx="7135216" cy="1312241"/>
            <a:chOff x="0" y="-57149"/>
            <a:chExt cx="9513622" cy="1749654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49"/>
              <a:ext cx="9513622" cy="64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pc="-28" dirty="0">
                  <a:solidFill>
                    <a:srgbClr val="FFFFFF"/>
                  </a:solidFill>
                  <a:latin typeface="Nunito"/>
                </a:rPr>
                <a:t>Code Gardeners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48740"/>
              <a:ext cx="9513622" cy="64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spc="-28" dirty="0">
                  <a:solidFill>
                    <a:srgbClr val="FFFFFF"/>
                  </a:solidFill>
                  <a:latin typeface="Nunito"/>
                </a:rPr>
                <a:t>IBM Challenge Q-Hack ‘24</a:t>
              </a:r>
            </a:p>
          </p:txBody>
        </p:sp>
      </p:grpSp>
      <p:pic>
        <p:nvPicPr>
          <p:cNvPr id="10" name="Picture 9" descr="A group of men standing together&#10;&#10;Description automatically generated">
            <a:extLst>
              <a:ext uri="{FF2B5EF4-FFF2-40B4-BE49-F238E27FC236}">
                <a16:creationId xmlns:a16="http://schemas.microsoft.com/office/drawing/2014/main" id="{4902B841-F693-CA9C-9C45-A243F1C9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-1026144"/>
            <a:ext cx="10058400" cy="754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2D45B0-2F16-E1EF-CAF0-9A8FEABC981C}"/>
              </a:ext>
            </a:extLst>
          </p:cNvPr>
          <p:cNvSpPr txBox="1"/>
          <p:nvPr/>
        </p:nvSpPr>
        <p:spPr>
          <a:xfrm>
            <a:off x="16177818" y="1126104"/>
            <a:ext cx="1081482" cy="85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 spc="-64" dirty="0">
                <a:solidFill>
                  <a:srgbClr val="FFFFFF"/>
                </a:solidFill>
                <a:latin typeface="HK Grotesk Semi-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214</Words>
  <Application>Microsoft Macintosh PowerPoint</Application>
  <PresentationFormat>Custom</PresentationFormat>
  <Paragraphs>45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HK Grotesk Light</vt:lpstr>
      <vt:lpstr>Aptos</vt:lpstr>
      <vt:lpstr>Canva Sans</vt:lpstr>
      <vt:lpstr>Arial</vt:lpstr>
      <vt:lpstr>Helvetica Neue</vt:lpstr>
      <vt:lpstr>HK Grotesk Bold</vt:lpstr>
      <vt:lpstr>HK Grotesk Semi-Bold</vt:lpstr>
      <vt:lpstr>Calibri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Schwarz und Weiß Unternehmen Technologie Pitch Deck-Präsentation</dc:title>
  <cp:lastModifiedBy>Lars Ostertag</cp:lastModifiedBy>
  <cp:revision>6</cp:revision>
  <dcterms:created xsi:type="dcterms:W3CDTF">2006-08-16T00:00:00Z</dcterms:created>
  <dcterms:modified xsi:type="dcterms:W3CDTF">2024-04-04T09:42:20Z</dcterms:modified>
  <dc:identifier>DAGBYDv5eZY</dc:identifier>
</cp:coreProperties>
</file>